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9144000" cy="5143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indent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indent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indent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indent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1"/>
            <a:ext cx="6858000" cy="17906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7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30CA-3874-4D7C-991A-8A940666DC07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955C-CBC9-4981-919A-47A3DDAFE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EA5F-D63D-42C9-A04C-FCDCAA1B8E3E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E38F-A2AA-4718-BEFC-888C50413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3"/>
            <a:ext cx="1971675" cy="4358878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9" y="273843"/>
            <a:ext cx="5800725" cy="4358878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1FD5-61B5-42E2-8DCF-8E4E6225BA7F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3E96-1D2D-4C9E-8945-9D5185A42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7216-1962-4FD8-9064-C294D4460CBF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B84E-98DD-4B15-856D-46A943294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7" y="1282303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3442097"/>
            <a:ext cx="7886700" cy="112513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1DCD-0A3B-42A1-91AD-63EFC97A8F2E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93B7-0630-468D-AF0F-5D30A62DC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9" y="1369218"/>
            <a:ext cx="3886200" cy="3263503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3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A245-4A3F-4ACE-B217-44DE6EE82FBB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2C84-123E-4E00-B8A9-FF60B3C9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273843"/>
            <a:ext cx="7886700" cy="994171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1" y="1260871"/>
            <a:ext cx="3868339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1" y="1878805"/>
            <a:ext cx="3868339" cy="2763440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1"/>
            <a:ext cx="3887390" cy="6179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5"/>
            <a:ext cx="3887390" cy="2763440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1842-71DF-4820-A148-5EF7E2E3366F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8692-576A-4CF0-97C3-F80771C8F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0030-A4BB-4440-9CAF-E7FC552B37F0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41EF-5AC3-4ADC-A2C9-CB3F9378B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4E53-CFB0-4458-9028-819C2A49C3CA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807F-EEA4-46A9-83A6-44EC6FB6B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740567"/>
            <a:ext cx="4629150" cy="36552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5F5B-9EC8-446B-A2B5-AEB8DE2C857D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84C3-4C8A-4CAD-82F2-529660E2E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0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0" y="740567"/>
            <a:ext cx="4629150" cy="36552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1543050"/>
            <a:ext cx="2949177" cy="2858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AB63E-7CD6-48E5-B169-B8249CB329DB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C61F-A27B-4743-85C8-DFD80926C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050"/>
            <a:ext cx="78867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8425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98F42AAE-DB00-45A4-B740-06E6AAE26D0B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kern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F33F8FDA-CA65-4146-AF28-93E7B0CA2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673530" name="Shape"/>
          <p:cNvSpPr/>
          <p:nvPr/>
        </p:nvSpPr>
        <p:spPr bwMode="auto">
          <a:xfrm>
            <a:off x="2087563" y="188913"/>
            <a:ext cx="5354637" cy="1006475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                         </a:t>
            </a:r>
            <a:r>
              <a:rPr lang="ru-RU" sz="2000" b="1">
                <a:solidFill>
                  <a:srgbClr val="222A35"/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lang="ru-RU" sz="2000" b="1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СКАЖИ НЕТ!</a:t>
            </a:r>
          </a:p>
          <a:p>
            <a:r>
              <a:rPr lang="ru-RU" sz="2000" b="1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 </a:t>
            </a:r>
            <a:r>
              <a:rPr lang="ru-RU" sz="2000" b="1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НЕФОРМАЛЬНОЙ ЗАНЯТОСТИ! </a:t>
            </a:r>
            <a:endParaRPr lang="ru-RU" sz="2000" b="1">
              <a:solidFill>
                <a:srgbClr val="81789D"/>
              </a:solidFill>
              <a:latin typeface="PT Astra Serif"/>
              <a:ea typeface="PT Astra Serif"/>
              <a:cs typeface="PT Astra Serif"/>
            </a:endParaRPr>
          </a:p>
          <a:p>
            <a:r>
              <a:rPr lang="ru-RU" sz="2000" b="1">
                <a:solidFill>
                  <a:srgbClr val="222A35"/>
                </a:solidFill>
                <a:latin typeface="PT Astra Serif"/>
                <a:ea typeface="PT Astra Serif"/>
                <a:cs typeface="PT Astra Serif"/>
              </a:rPr>
              <a:t>                                                </a:t>
            </a:r>
          </a:p>
        </p:txBody>
      </p:sp>
      <p:sp>
        <p:nvSpPr>
          <p:cNvPr id="1225894978" name="Shape"/>
          <p:cNvSpPr txBox="1"/>
          <p:nvPr/>
        </p:nvSpPr>
        <p:spPr bwMode="auto">
          <a:xfrm>
            <a:off x="155575" y="1101725"/>
            <a:ext cx="3408363" cy="549275"/>
          </a:xfrm>
          <a:prstGeom prst="rect">
            <a:avLst/>
          </a:prstGeom>
          <a:noFill/>
        </p:spPr>
        <p:txBody>
          <a:bodyPr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Гарантии при официальном трудоустройстве</a:t>
            </a:r>
          </a:p>
        </p:txBody>
      </p:sp>
      <p:sp>
        <p:nvSpPr>
          <p:cNvPr id="931271733" name="Shape"/>
          <p:cNvSpPr txBox="1"/>
          <p:nvPr/>
        </p:nvSpPr>
        <p:spPr bwMode="auto">
          <a:xfrm>
            <a:off x="6037263" y="1101725"/>
            <a:ext cx="2995612" cy="549275"/>
          </a:xfrm>
          <a:prstGeom prst="rect">
            <a:avLst/>
          </a:prstGeom>
          <a:noFill/>
        </p:spPr>
        <p:txBody>
          <a:bodyPr anchor="ctr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>
                <a:solidFill>
                  <a:srgbClr val="6A999F"/>
                </a:solidFill>
                <a:latin typeface="PT Astra Serif"/>
                <a:ea typeface="PT Astra Serif"/>
                <a:cs typeface="PT Astra Serif"/>
              </a:rPr>
              <a:t>Риски при неофициальном трудоустройстве</a:t>
            </a:r>
            <a:endParaRPr lang="ru-RU" sz="1400" b="1" kern="0">
              <a:solidFill>
                <a:srgbClr val="6A999F"/>
              </a:solidFill>
              <a:latin typeface="PT Astra Serif"/>
              <a:cs typeface="PT Astra Serif"/>
            </a:endParaRPr>
          </a:p>
        </p:txBody>
      </p:sp>
      <p:sp>
        <p:nvSpPr>
          <p:cNvPr id="2075750265" name="Shape"/>
          <p:cNvSpPr txBox="1"/>
          <p:nvPr/>
        </p:nvSpPr>
        <p:spPr bwMode="auto">
          <a:xfrm>
            <a:off x="90488" y="1651000"/>
            <a:ext cx="3530600" cy="2636838"/>
          </a:xfrm>
          <a:prstGeom prst="rect">
            <a:avLst/>
          </a:prstGeom>
          <a:noFill/>
        </p:spPr>
        <p:txBody>
          <a:bodyPr compatLnSpc="0">
            <a:spAutoFit/>
          </a:bodyPr>
          <a:lstStyle/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официальная заработная плата</a:t>
            </a:r>
            <a:endParaRPr lang="ru-RU" sz="1200" ker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безопасные условия труда</a:t>
            </a:r>
          </a:p>
          <a:p>
            <a:pPr marL="140692" indent="-14069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оплата листка временной нетрудоспособности</a:t>
            </a: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                 </a:t>
            </a: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оплата отпуска по уходу за ребенком до 1,5 лет</a:t>
            </a:r>
            <a:endParaRPr lang="ru-RU" sz="1200" ker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ежегодный оплачиваемый отпуск </a:t>
            </a:r>
            <a:endParaRPr lang="ru-RU" sz="1200" kern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marL="140692" indent="-14069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достойный размер пенсии</a:t>
            </a:r>
            <a:endParaRPr lang="ru-RU" sz="1200" ker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возможность получения кредита</a:t>
            </a:r>
            <a:endParaRPr lang="ru-RU" sz="1200" ker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marL="140692" indent="-14069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право на досрочное назначение пенсии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0548390" name="Shape"/>
          <p:cNvSpPr txBox="1"/>
          <p:nvPr/>
        </p:nvSpPr>
        <p:spPr bwMode="auto">
          <a:xfrm>
            <a:off x="5827713" y="1651000"/>
            <a:ext cx="3113087" cy="2667000"/>
          </a:xfrm>
          <a:prstGeom prst="rect">
            <a:avLst/>
          </a:prstGeom>
          <a:noFill/>
        </p:spPr>
        <p:txBody>
          <a:bodyPr compatLnSpc="0">
            <a:spAutoFit/>
          </a:bodyPr>
          <a:lstStyle/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заработная плата (часть заработной платы) - «в конверте»</a:t>
            </a:r>
            <a:endParaRPr lang="ru-RU" sz="12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представление отпуска и его оплата по усмотрению работодателя</a:t>
            </a:r>
            <a:endParaRPr lang="ru-RU" sz="12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работодатель не несет ответственности за здоровье работника</a:t>
            </a:r>
            <a:endParaRPr lang="ru-RU" sz="12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140692" indent="-140692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отказ банков в представлении кредита</a:t>
            </a:r>
            <a:endParaRPr lang="ru-RU" sz="12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доплаты за работу в ночное время  и работу в праздничные дни</a:t>
            </a:r>
            <a:endParaRPr lang="ru-RU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5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  <a:p>
            <a:pPr marL="217793" indent="-217793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гарантии сохранения рабочего места в период временной  нетрудоспособности, декретного отпуска</a:t>
            </a:r>
            <a:endParaRPr lang="ru-RU" sz="1200" kern="0">
              <a:solidFill>
                <a:schemeClr val="tx1">
                  <a:lumMod val="75000"/>
                  <a:lumOff val="25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582462927" name="Shape"/>
          <p:cNvSpPr txBox="1"/>
          <p:nvPr/>
        </p:nvSpPr>
        <p:spPr bwMode="auto">
          <a:xfrm>
            <a:off x="2055813" y="4435475"/>
            <a:ext cx="5387975" cy="396875"/>
          </a:xfrm>
          <a:prstGeom prst="rect">
            <a:avLst/>
          </a:prstGeom>
          <a:noFill/>
        </p:spPr>
        <p:txBody>
          <a:bodyPr anchor="ctr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</a:t>
            </a:r>
            <a:r>
              <a:rPr lang="ru-RU" sz="2000" b="1" kern="0">
                <a:solidFill>
                  <a:srgbClr val="67557B"/>
                </a:solidFill>
                <a:latin typeface="PT Astra Serif"/>
                <a:ea typeface="PT Astra Serif"/>
                <a:cs typeface="PT Astra Serif"/>
              </a:rPr>
              <a:t>СДЕЛАЙ ПРАВИЛЬНЫЙ ВЫБОР! </a:t>
            </a:r>
            <a:r>
              <a:rPr lang="ru-RU" b="1" kern="0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     </a:t>
            </a:r>
            <a:r>
              <a:rPr lang="ru-RU" b="1" kern="0">
                <a:solidFill>
                  <a:srgbClr val="66547A"/>
                </a:solidFill>
                <a:latin typeface="PT Astra Serif"/>
                <a:ea typeface="PT Astra Serif"/>
                <a:cs typeface="PT Astra Serif"/>
              </a:rPr>
              <a:t>  </a:t>
            </a:r>
            <a:r>
              <a:rPr lang="ru-RU" b="1" kern="0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        </a:t>
            </a:r>
            <a:r>
              <a:rPr lang="ru-RU" b="1" ker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lang="ru-RU" b="1" kern="0">
                <a:solidFill>
                  <a:schemeClr val="tx2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lang="ru-RU" b="1" kern="0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</a:t>
            </a:r>
            <a:r>
              <a:rPr lang="ru-RU" sz="2000" b="1" kern="0">
                <a:solidFill>
                  <a:srgbClr val="C00000"/>
                </a:solidFill>
                <a:latin typeface="PT Astra Serif"/>
                <a:ea typeface="PT Astra Serif"/>
                <a:cs typeface="PT Astra Serif"/>
              </a:rPr>
              <a:t>               </a:t>
            </a:r>
            <a:endParaRPr lang="ru-RU" sz="2000" b="1" kern="0">
              <a:solidFill>
                <a:schemeClr val="tx2">
                  <a:lumMod val="50000"/>
                </a:schemeClr>
              </a:solidFill>
              <a:latin typeface="PT Astra Serif"/>
              <a:ea typeface="PT Astra Serif"/>
              <a:cs typeface="PT Astra Serif"/>
            </a:endParaRPr>
          </a:p>
        </p:txBody>
      </p:sp>
      <p:pic>
        <p:nvPicPr>
          <p:cNvPr id="13320" name="Shap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2038" y="1376363"/>
            <a:ext cx="219868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</Words>
  <Application>Р7-Офис/7.4.0.223</Application>
  <DocSecurity>0</DocSecurity>
  <PresentationFormat>Экран (16:9)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</vt:i4>
      </vt:variant>
    </vt:vector>
  </HeadingPairs>
  <TitlesOfParts>
    <vt:vector size="17" baseType="lpstr">
      <vt:lpstr>Arial</vt:lpstr>
      <vt:lpstr>Calibri</vt:lpstr>
      <vt:lpstr>PT Astra Serif</vt:lpstr>
      <vt:lpstr>Times New Roman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Blank</vt:lpstr>
      <vt:lpstr>Слайд 1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chupina</dc:creator>
  <cp:keywords/>
  <dc:description/>
  <cp:lastModifiedBy>СВКазанцева</cp:lastModifiedBy>
  <cp:revision>2136</cp:revision>
  <dcterms:created xsi:type="dcterms:W3CDTF">2020-01-15T03:49:00Z</dcterms:created>
  <dcterms:modified xsi:type="dcterms:W3CDTF">2024-03-20T12:17:22Z</dcterms:modified>
  <cp:category/>
  <cp:contentStatus/>
  <dc:language/>
  <cp:version/>
</cp:coreProperties>
</file>